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Quicksan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C8E400B-D267-4778-859C-C2FEC4593689}">
  <a:tblStyle styleId="{2C8E400B-D267-4778-859C-C2FEC459368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icksand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Quicksan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0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0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0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0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0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png"/><Relationship Id="rId4" Type="http://schemas.openxmlformats.org/officeDocument/2006/relationships/hyperlink" Target="https://github.com/WilliamandMary-BUAD5082-Spring2017/Class-5-Principal-Component-Analysis" TargetMode="External"/><Relationship Id="rId5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0.png"/><Relationship Id="rId4" Type="http://schemas.openxmlformats.org/officeDocument/2006/relationships/image" Target="../media/image2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lvin-hobbes-no-school.gif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5"/>
            <a:ext cx="12192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Shape 238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9" name="Shape 2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240" name="Shape 240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242" name="Shape 242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243" name="Shape 243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244" name="Shape 244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249" name="Shape 249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Shape 251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2" name="Shape 252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000" y="1857451"/>
            <a:ext cx="7058252" cy="363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Shape 259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0" name="Shape 2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261" name="Shape 261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262" name="Shape 262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263" name="Shape 263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264" name="Shape 264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270" name="Shape 270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3" name="Shape 273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175" y="1857449"/>
            <a:ext cx="6966250" cy="36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Shape 280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1" name="Shape 2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282" name="Shape 282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283" name="Shape 283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284" name="Shape 284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285" name="Shape 285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286" name="Shape 286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291" name="Shape 291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Shape 293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4" name="Shape 294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925" y="1843100"/>
            <a:ext cx="6966249" cy="35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Shape 301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2" name="Shape 3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303" name="Shape 303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305" name="Shape 305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306" name="Shape 306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307" name="Shape 307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312" name="Shape 312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Shape 314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5" name="Shape 315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150" y="2071687"/>
            <a:ext cx="61531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3" name="Shape 3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324" name="Shape 324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325" name="Shape 325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326" name="Shape 326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327" name="Shape 327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328" name="Shape 328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333" name="Shape 333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Shape 335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350" y="1995625"/>
            <a:ext cx="6153149" cy="3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Shape 343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4" name="Shape 3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345" name="Shape 345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346" name="Shape 346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347" name="Shape 347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348" name="Shape 348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349" name="Shape 349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354" name="Shape 354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Shape 356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7" name="Shape 357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075" y="2154175"/>
            <a:ext cx="6169225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Shape 364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5" name="Shape 3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366" name="Shape 366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368" name="Shape 36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369" name="Shape 36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370" name="Shape 37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375" name="Shape 37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Shape 377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8" name="Shape 378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587" y="1918798"/>
            <a:ext cx="6754824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Shape 385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6" name="Shape 3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387" name="Shape 387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388" name="Shape 388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389" name="Shape 389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390" name="Shape 390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391" name="Shape 391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396" name="Shape 396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Shape 398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99" name="Shape 399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Slide 22.png"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325" y="1456087"/>
            <a:ext cx="7071299" cy="44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Shape 40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 txBox="1"/>
          <p:nvPr>
            <p:ph type="title"/>
          </p:nvPr>
        </p:nvSpPr>
        <p:spPr>
          <a:xfrm>
            <a:off x="838200" y="365125"/>
            <a:ext cx="105156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408" name="Shape 408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409" name="Shape 409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410" name="Shape 410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411" name="Shape 411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412" name="Shape 412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417" name="Shape 417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Shape 419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Slide 27.PNG" id="421" name="Shape 421"/>
          <p:cNvPicPr preferRelativeResize="0"/>
          <p:nvPr/>
        </p:nvPicPr>
        <p:blipFill rotWithShape="1">
          <a:blip r:embed="rId4">
            <a:alphaModFix/>
          </a:blip>
          <a:srcRect b="0" l="4150" r="0" t="7458"/>
          <a:stretch/>
        </p:blipFill>
        <p:spPr>
          <a:xfrm>
            <a:off x="2912575" y="1491024"/>
            <a:ext cx="6199350" cy="44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Shape 427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8" name="Shape 4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429" name="Shape 429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430" name="Shape 430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431" name="Shape 431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432" name="Shape 432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433" name="Shape 433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438" name="Shape 438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Shape 440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1" name="Shape 441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42" name="Shape 442"/>
          <p:cNvPicPr preferRelativeResize="0"/>
          <p:nvPr/>
        </p:nvPicPr>
        <p:blipFill rotWithShape="1">
          <a:blip r:embed="rId4">
            <a:alphaModFix/>
          </a:blip>
          <a:srcRect b="8172" l="0" r="0" t="0"/>
          <a:stretch/>
        </p:blipFill>
        <p:spPr>
          <a:xfrm>
            <a:off x="955500" y="1754037"/>
            <a:ext cx="6176973" cy="36777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43" name="Shape 443"/>
          <p:cNvSpPr/>
          <p:nvPr/>
        </p:nvSpPr>
        <p:spPr>
          <a:xfrm>
            <a:off x="2639200" y="3114875"/>
            <a:ext cx="154500" cy="154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667650" y="3114875"/>
            <a:ext cx="154500" cy="154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078725" y="3114875"/>
            <a:ext cx="154500" cy="154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7290175" y="2306550"/>
            <a:ext cx="43485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Cells are the dimensions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The genes are the predictors of those cells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“Reads” are the number of </a:t>
            </a:r>
            <a:r>
              <a:rPr lang="en-US" sz="1800"/>
              <a:t>occurrences</a:t>
            </a:r>
            <a:r>
              <a:rPr lang="en-US" sz="1800"/>
              <a:t> of a gene in a cell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-US" sz="1800"/>
              <a:t>What type of cell will be produced is the question we are trying to answer.  (ie: Cell is our dependent variable)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247650" y="2065338"/>
            <a:ext cx="11715750" cy="1335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5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COMPONENT ANALYSIS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0" y="6000750"/>
            <a:ext cx="12192000" cy="85725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By: </a:t>
            </a: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Meera Desai, Abe Melloh, Asef Wafa, Simon Zhang</a:t>
            </a:r>
          </a:p>
        </p:txBody>
      </p:sp>
      <p:sp>
        <p:nvSpPr>
          <p:cNvPr id="92" name="Shape 92"/>
          <p:cNvSpPr/>
          <p:nvPr/>
        </p:nvSpPr>
        <p:spPr>
          <a:xfrm>
            <a:off x="476250" y="3400425"/>
            <a:ext cx="11258550" cy="485775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LINEAR MODEL BY </a:t>
            </a:r>
            <a:r>
              <a:rPr b="1" lang="en-US" sz="1800">
                <a:solidFill>
                  <a:srgbClr val="18B499"/>
                </a:solidFill>
                <a:latin typeface="Calibri"/>
                <a:ea typeface="Calibri"/>
                <a:cs typeface="Calibri"/>
                <a:sym typeface="Calibri"/>
              </a:rPr>
              <a:t>REPLACING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LEAST SQUARES ANALYSIS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630" y="1060088"/>
            <a:ext cx="1328738" cy="119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969300" y="1673429"/>
            <a:ext cx="10145700" cy="400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Shape 453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4" name="Shape 4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455" name="Shape 455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456" name="Shape 456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457" name="Shape 457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458" name="Shape 458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459" name="Shape 459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464" name="Shape 464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Shape 466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7" name="Shape 467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8" name="Shape 468"/>
          <p:cNvPicPr preferRelativeResize="0"/>
          <p:nvPr/>
        </p:nvPicPr>
        <p:blipFill rotWithShape="1">
          <a:blip r:embed="rId4">
            <a:alphaModFix/>
          </a:blip>
          <a:srcRect b="0" l="2400" r="0" t="0"/>
          <a:stretch/>
        </p:blipFill>
        <p:spPr>
          <a:xfrm>
            <a:off x="1003300" y="1690825"/>
            <a:ext cx="5029201" cy="391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487" y="1690825"/>
            <a:ext cx="5029212" cy="391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962625" y="1774750"/>
            <a:ext cx="10058400" cy="3754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Shape 47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7" name="Shape 4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478" name="Shape 478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479" name="Shape 479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480" name="Shape 480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481" name="Shape 481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482" name="Shape 482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487" name="Shape 487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Shape 489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0" name="Shape 490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91" name="Shape 491"/>
          <p:cNvPicPr preferRelativeResize="0"/>
          <p:nvPr/>
        </p:nvPicPr>
        <p:blipFill rotWithShape="1">
          <a:blip r:embed="rId4">
            <a:alphaModFix/>
          </a:blip>
          <a:srcRect b="0" l="0" r="1806" t="0"/>
          <a:stretch/>
        </p:blipFill>
        <p:spPr>
          <a:xfrm>
            <a:off x="989818" y="1779015"/>
            <a:ext cx="4886720" cy="364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48" y="1779016"/>
            <a:ext cx="5144476" cy="364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962625" y="1833275"/>
            <a:ext cx="10172100" cy="363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Shape 499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0" name="Shape 5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501" name="Shape 501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502" name="Shape 502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503" name="Shape 503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04" name="Shape 504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505" name="Shape 505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510" name="Shape 510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Shape 512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3" name="Shape 513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 b="1321" l="0" r="0" t="9994"/>
          <a:stretch/>
        </p:blipFill>
        <p:spPr>
          <a:xfrm>
            <a:off x="962625" y="1892199"/>
            <a:ext cx="5241099" cy="35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238" y="1884612"/>
            <a:ext cx="5234487" cy="358408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5634400" y="3830575"/>
            <a:ext cx="5655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Shape 522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3" name="Shape 5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524" name="Shape 524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525" name="Shape 525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526" name="Shape 526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27" name="Shape 527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528" name="Shape 528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533" name="Shape 533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Shape 535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6" name="Shape 536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Slide 24.PNG" id="537" name="Shape 537"/>
          <p:cNvPicPr preferRelativeResize="0"/>
          <p:nvPr/>
        </p:nvPicPr>
        <p:blipFill rotWithShape="1">
          <a:blip r:embed="rId4">
            <a:alphaModFix/>
          </a:blip>
          <a:srcRect b="2535" l="4489" r="6265" t="3204"/>
          <a:stretch/>
        </p:blipFill>
        <p:spPr>
          <a:xfrm>
            <a:off x="123925" y="1541351"/>
            <a:ext cx="5684575" cy="413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25.PNG"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301" y="1798075"/>
            <a:ext cx="4870701" cy="40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Shape 544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5" name="Shape 5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546" name="Shape 546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547" name="Shape 54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548" name="Shape 54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49" name="Shape 54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550" name="Shape 55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555" name="Shape 55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Shape 557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8" name="Shape 558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59" name="Shape 5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589600"/>
            <a:ext cx="10058400" cy="418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Shape 565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6" name="Shape 5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567" name="Shape 567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568" name="Shape 568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569" name="Shape 569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70" name="Shape 570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571" name="Shape 571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576" name="Shape 576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Shape 578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9" name="Shape 579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Slide 26.PNG"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593" y="1352550"/>
            <a:ext cx="6509068" cy="453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Shape 58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7" name="Shape 587"/>
          <p:cNvSpPr txBox="1"/>
          <p:nvPr>
            <p:ph type="title"/>
          </p:nvPr>
        </p:nvSpPr>
        <p:spPr>
          <a:xfrm>
            <a:off x="838200" y="335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588" name="Shape 588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589" name="Shape 589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590" name="Shape 590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591" name="Shape 591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592" name="Shape 592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597" name="Shape 597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0" name="Shape 600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1" name="Shape 601"/>
          <p:cNvSpPr/>
          <p:nvPr/>
        </p:nvSpPr>
        <p:spPr>
          <a:xfrm>
            <a:off x="5323575" y="3680625"/>
            <a:ext cx="5655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20.PNG" id="602" name="Shape 602"/>
          <p:cNvPicPr preferRelativeResize="0"/>
          <p:nvPr/>
        </p:nvPicPr>
        <p:blipFill rotWithShape="1">
          <a:blip r:embed="rId4">
            <a:alphaModFix/>
          </a:blip>
          <a:srcRect b="9" l="12587" r="12489" t="279"/>
          <a:stretch/>
        </p:blipFill>
        <p:spPr>
          <a:xfrm>
            <a:off x="5938275" y="1370250"/>
            <a:ext cx="6136099" cy="4612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19.PNG" id="603" name="Shape 603"/>
          <p:cNvPicPr preferRelativeResize="0"/>
          <p:nvPr/>
        </p:nvPicPr>
        <p:blipFill rotWithShape="1">
          <a:blip r:embed="rId5">
            <a:alphaModFix/>
          </a:blip>
          <a:srcRect b="0" l="13439" r="12348" t="813"/>
          <a:stretch/>
        </p:blipFill>
        <p:spPr>
          <a:xfrm>
            <a:off x="119199" y="1588637"/>
            <a:ext cx="5352598" cy="400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21.PNG" id="608" name="Shape 608"/>
          <p:cNvPicPr preferRelativeResize="0"/>
          <p:nvPr/>
        </p:nvPicPr>
        <p:blipFill rotWithShape="1">
          <a:blip r:embed="rId3">
            <a:alphaModFix/>
          </a:blip>
          <a:srcRect b="0" l="13597" r="12661" t="1681"/>
          <a:stretch/>
        </p:blipFill>
        <p:spPr>
          <a:xfrm>
            <a:off x="838200" y="1220975"/>
            <a:ext cx="5953148" cy="44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0" name="Shape 610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11" name="Shape 6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612" name="Shape 612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13" name="Shape 613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614" name="Shape 614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615" name="Shape 615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616" name="Shape 616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621" name="Shape 621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Shape 623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4" name="Shape 624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897425" y="1674809"/>
            <a:ext cx="10058400" cy="40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Shape 631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2" name="Shape 6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633" name="Shape 633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34" name="Shape 634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635" name="Shape 635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636" name="Shape 636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637" name="Shape 637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642" name="Shape 642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Shape 644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5" name="Shape 645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4">
            <a:alphaModFix/>
          </a:blip>
          <a:srcRect b="0" l="0" r="4095" t="0"/>
          <a:stretch/>
        </p:blipFill>
        <p:spPr>
          <a:xfrm>
            <a:off x="923924" y="1669099"/>
            <a:ext cx="5220376" cy="40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5">
            <a:alphaModFix/>
          </a:blip>
          <a:srcRect b="0" l="6168" r="3782" t="0"/>
          <a:stretch/>
        </p:blipFill>
        <p:spPr>
          <a:xfrm>
            <a:off x="6088449" y="1669100"/>
            <a:ext cx="4843025" cy="405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Shape 653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4" name="Shape 6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655" name="Shape 655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56" name="Shape 656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657" name="Shape 657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658" name="Shape 658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659" name="Shape 659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664" name="Shape 664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Shape 666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7" name="Shape 667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8" name="Shape 668"/>
          <p:cNvPicPr preferRelativeResize="0"/>
          <p:nvPr/>
        </p:nvPicPr>
        <p:blipFill rotWithShape="1">
          <a:blip r:embed="rId4">
            <a:alphaModFix/>
          </a:blip>
          <a:srcRect b="0" l="1572" r="1929" t="0"/>
          <a:stretch/>
        </p:blipFill>
        <p:spPr>
          <a:xfrm>
            <a:off x="945400" y="1671950"/>
            <a:ext cx="5974974" cy="40051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i.imgflip.com/1iehfy.jpg" id="99" name="Shape 99"/>
          <p:cNvSpPr/>
          <p:nvPr/>
        </p:nvSpPr>
        <p:spPr>
          <a:xfrm>
            <a:off x="5943600" y="3276600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2191999" cy="68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Shape 674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75" name="Shape 6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</a:p>
        </p:txBody>
      </p:sp>
      <p:sp>
        <p:nvSpPr>
          <p:cNvPr id="676" name="Shape 676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77" name="Shape 67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678" name="Shape 67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679" name="Shape 67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680" name="Shape 68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685" name="Shape 68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Shape 687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88" name="Shape 688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89" name="Shape 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671975"/>
            <a:ext cx="5829474" cy="40051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Shape 695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6" name="Shape 6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697" name="Shape 697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98" name="Shape 698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699" name="Shape 699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700" name="Shape 700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701" name="Shape 701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706" name="Shape 706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Shape 708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9" name="Shape 709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0" name="Shape 710"/>
          <p:cNvSpPr txBox="1"/>
          <p:nvPr/>
        </p:nvSpPr>
        <p:spPr>
          <a:xfrm>
            <a:off x="1010375" y="1725675"/>
            <a:ext cx="99720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“In principal components regression (PCR), we use principal components analysis (PCA) to decompose the independent (</a:t>
            </a:r>
            <a:r>
              <a:rPr i="1" lang="en-US" sz="3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lang="en-US" sz="3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) variables into an orthogonal basis (the principal components), and select a subset of those components as the variables to predict </a:t>
            </a:r>
            <a:r>
              <a:rPr i="1" lang="en-US" sz="3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y”</a:t>
            </a:r>
            <a:r>
              <a:rPr lang="en-US" sz="3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- (Zumel, 2016)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Shape 71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7" name="Shape 7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718" name="Shape 718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719" name="Shape 719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720" name="Shape 720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721" name="Shape 721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722" name="Shape 722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727" name="Shape 727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Shape 729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0" name="Shape 730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1" name="Shape 731"/>
          <p:cNvSpPr txBox="1"/>
          <p:nvPr/>
        </p:nvSpPr>
        <p:spPr>
          <a:xfrm>
            <a:off x="6144300" y="2331000"/>
            <a:ext cx="52218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-US" sz="2400">
                <a:latin typeface="Quicksand"/>
                <a:ea typeface="Quicksand"/>
                <a:cs typeface="Quicksand"/>
                <a:sym typeface="Quicksand"/>
              </a:rPr>
              <a:t>Data Preparation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-US" sz="2400">
                <a:latin typeface="Quicksand"/>
                <a:ea typeface="Quicksand"/>
                <a:cs typeface="Quicksand"/>
                <a:sym typeface="Quicksand"/>
              </a:rPr>
              <a:t>Create test and training sets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-US" sz="2400">
                <a:latin typeface="Quicksand"/>
                <a:ea typeface="Quicksand"/>
                <a:cs typeface="Quicksand"/>
                <a:sym typeface="Quicksand"/>
              </a:rPr>
              <a:t>Cross validation of training set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-US" sz="2400">
                <a:latin typeface="Quicksand"/>
                <a:ea typeface="Quicksand"/>
                <a:cs typeface="Quicksand"/>
                <a:sym typeface="Quicksand"/>
              </a:rPr>
              <a:t>Check model on the test set</a:t>
            </a:r>
          </a:p>
          <a:p>
            <a:pPr indent="-381000" lvl="0" marL="45720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-US" sz="2400">
                <a:latin typeface="Quicksand"/>
                <a:ea typeface="Quicksand"/>
                <a:cs typeface="Quicksand"/>
                <a:sym typeface="Quicksand"/>
              </a:rPr>
              <a:t>Build model using all the data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923925" y="2785350"/>
            <a:ext cx="52218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latin typeface="Quicksand"/>
                <a:ea typeface="Quicksand"/>
                <a:cs typeface="Quicksand"/>
                <a:sym typeface="Quicksand"/>
              </a:rPr>
              <a:t>STEPS FOR PRINCIPAL COMPONENT REGRESSION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" name="Shape 738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9" name="Shape 7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</a:t>
            </a: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740" name="Shape 740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741" name="Shape 741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742" name="Shape 742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743" name="Shape 743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744" name="Shape 744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749" name="Shape 749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Shape 751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2" name="Shape 752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753" name="Shape 753"/>
          <p:cNvGraphicFramePr/>
          <p:nvPr/>
        </p:nvGraphicFramePr>
        <p:xfrm>
          <a:off x="952500" y="41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{2C8E400B-D267-4778-859C-C2FEC4593689}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COMPONENTS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BIAS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VARIANCE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4" name="Shape 754"/>
          <p:cNvSpPr txBox="1"/>
          <p:nvPr/>
        </p:nvSpPr>
        <p:spPr>
          <a:xfrm>
            <a:off x="1010375" y="1725675"/>
            <a:ext cx="8422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●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Like PCA, the focus is on the predictors, not the coefficients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●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Does well when some x’s have a lot of variance, though some x’s with low variance are nonetheless important</a:t>
            </a:r>
          </a:p>
          <a:p>
            <a:pPr indent="-3556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Quicksand"/>
              <a:buChar char="●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Does well when x’s are highly collinear</a:t>
            </a:r>
          </a:p>
          <a:p>
            <a:pPr indent="-355600" lvl="0" marL="457200">
              <a:spcBef>
                <a:spcPts val="0"/>
              </a:spcBef>
              <a:buSzPct val="100000"/>
              <a:buFont typeface="Quicksand"/>
              <a:buChar char="●"/>
            </a:pP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Bias - Variance tradeoff still applies for components</a:t>
            </a:r>
          </a:p>
          <a:p>
            <a:pPr indent="-355600" lvl="0" marL="457200">
              <a:spcBef>
                <a:spcPts val="0"/>
              </a:spcBef>
              <a:buSzPct val="100000"/>
              <a:buFont typeface="Quicksand"/>
              <a:buChar char="●"/>
            </a:pP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Use to determine which number of parameters is best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0" y="6000750"/>
            <a:ext cx="12192000" cy="85725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0" name="Shape 760"/>
          <p:cNvCxnSpPr/>
          <p:nvPr/>
        </p:nvCxnSpPr>
        <p:spPr>
          <a:xfrm flipH="1" rot="10800000">
            <a:off x="895733" y="6248679"/>
            <a:ext cx="9167977" cy="2765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1" name="Shape 761"/>
          <p:cNvSpPr txBox="1"/>
          <p:nvPr>
            <p:ph type="title"/>
          </p:nvPr>
        </p:nvSpPr>
        <p:spPr>
          <a:xfrm>
            <a:off x="807100" y="324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</a:t>
            </a:r>
          </a:p>
        </p:txBody>
      </p:sp>
      <p:sp>
        <p:nvSpPr>
          <p:cNvPr id="762" name="Shape 762"/>
          <p:cNvSpPr/>
          <p:nvPr/>
        </p:nvSpPr>
        <p:spPr>
          <a:xfrm>
            <a:off x="707575" y="6142935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763" name="Shape 763"/>
          <p:cNvSpPr/>
          <p:nvPr/>
        </p:nvSpPr>
        <p:spPr>
          <a:xfrm>
            <a:off x="6540755" y="6122817"/>
            <a:ext cx="2653796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764" name="Shape 764"/>
          <p:cNvSpPr/>
          <p:nvPr/>
        </p:nvSpPr>
        <p:spPr>
          <a:xfrm>
            <a:off x="9951740" y="6122817"/>
            <a:ext cx="1346000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765" name="Shape 765"/>
          <p:cNvSpPr/>
          <p:nvPr/>
        </p:nvSpPr>
        <p:spPr>
          <a:xfrm>
            <a:off x="807091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4190230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7466813" y="6158117"/>
            <a:ext cx="214603" cy="20527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10023218" y="6146042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016971" y="6146042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770" name="Shape 770"/>
          <p:cNvSpPr/>
          <p:nvPr/>
        </p:nvSpPr>
        <p:spPr>
          <a:xfrm>
            <a:off x="2387077" y="6161223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Shape 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55" cy="719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Shape 772"/>
          <p:cNvCxnSpPr/>
          <p:nvPr/>
        </p:nvCxnSpPr>
        <p:spPr>
          <a:xfrm>
            <a:off x="923925" y="1352550"/>
            <a:ext cx="100583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3" name="Shape 773"/>
          <p:cNvCxnSpPr/>
          <p:nvPr/>
        </p:nvCxnSpPr>
        <p:spPr>
          <a:xfrm>
            <a:off x="923925" y="1352550"/>
            <a:ext cx="246888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74" name="Shape 774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807100" y="1603050"/>
            <a:ext cx="107898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Quicksand"/>
                <a:ea typeface="Quicksand"/>
                <a:cs typeface="Quicksand"/>
                <a:sym typeface="Quicksand"/>
              </a:rPr>
              <a:t>Use this link to get to the Machine Learning 2 github page: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https://github.com/WilliamandMary-BUAD5082-Spring2017/Class-5-Principal-Component-Analysis</a:t>
            </a:r>
          </a:p>
        </p:txBody>
      </p:sp>
      <p:pic>
        <p:nvPicPr>
          <p:cNvPr descr="97a2b0e6fc0654290ae368f0b03a57ce.jpg" id="776" name="Shape 7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087" y="2775287"/>
            <a:ext cx="23812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0" y="6000750"/>
            <a:ext cx="12192000" cy="85725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2" name="Shape 782"/>
          <p:cNvCxnSpPr/>
          <p:nvPr/>
        </p:nvCxnSpPr>
        <p:spPr>
          <a:xfrm flipH="1" rot="10800000">
            <a:off x="895733" y="6248679"/>
            <a:ext cx="9167977" cy="2765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3" name="Shape 783"/>
          <p:cNvSpPr/>
          <p:nvPr/>
        </p:nvSpPr>
        <p:spPr>
          <a:xfrm>
            <a:off x="707575" y="6142935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784" name="Shape 784"/>
          <p:cNvSpPr/>
          <p:nvPr/>
        </p:nvSpPr>
        <p:spPr>
          <a:xfrm>
            <a:off x="6540755" y="6122817"/>
            <a:ext cx="2653796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785" name="Shape 785"/>
          <p:cNvSpPr/>
          <p:nvPr/>
        </p:nvSpPr>
        <p:spPr>
          <a:xfrm>
            <a:off x="9951740" y="6122817"/>
            <a:ext cx="1346000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786" name="Shape 786"/>
          <p:cNvSpPr/>
          <p:nvPr/>
        </p:nvSpPr>
        <p:spPr>
          <a:xfrm>
            <a:off x="807091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4190230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466813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10023218" y="6146042"/>
            <a:ext cx="214603" cy="20527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2016971" y="6146042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791" name="Shape 791"/>
          <p:cNvSpPr/>
          <p:nvPr/>
        </p:nvSpPr>
        <p:spPr>
          <a:xfrm>
            <a:off x="2387077" y="6161223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55" cy="7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 txBox="1"/>
          <p:nvPr/>
        </p:nvSpPr>
        <p:spPr>
          <a:xfrm>
            <a:off x="247650" y="3932237"/>
            <a:ext cx="117159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 sz="4290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</a:p>
        </p:txBody>
      </p:sp>
      <p:sp>
        <p:nvSpPr>
          <p:cNvPr id="794" name="Shape 794"/>
          <p:cNvSpPr/>
          <p:nvPr/>
        </p:nvSpPr>
        <p:spPr>
          <a:xfrm>
            <a:off x="5059996" y="1421761"/>
            <a:ext cx="2072005" cy="1777051"/>
          </a:xfrm>
          <a:prstGeom prst="ellipse">
            <a:avLst/>
          </a:prstGeom>
          <a:solidFill>
            <a:srgbClr val="18B499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5610225" y="1784185"/>
            <a:ext cx="990599" cy="832962"/>
          </a:xfrm>
          <a:prstGeom prst="wedgeEllipseCallout">
            <a:avLst>
              <a:gd fmla="val -58298" name="adj1"/>
              <a:gd fmla="val 47143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Shape 796"/>
          <p:cNvCxnSpPr/>
          <p:nvPr/>
        </p:nvCxnSpPr>
        <p:spPr>
          <a:xfrm>
            <a:off x="3305546" y="4232135"/>
            <a:ext cx="5495399" cy="1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7" name="Shape 79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pic>
        <p:nvPicPr>
          <p:cNvPr descr="b1c5e76b219c243351e33e6e55c6c902.gif" id="798" name="Shape 7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16" y="668262"/>
            <a:ext cx="9847480" cy="317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4" name="Shape 804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5" name="Shape 8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</a:t>
            </a:r>
          </a:p>
        </p:txBody>
      </p:sp>
      <p:sp>
        <p:nvSpPr>
          <p:cNvPr id="806" name="Shape 806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807" name="Shape 80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sp>
        <p:nvSpPr>
          <p:cNvPr id="808" name="Shape 80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809" name="Shape 80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810" name="Shape 81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815" name="Shape 81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Shape 817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18" name="Shape 818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19" name="Shape 819"/>
          <p:cNvSpPr txBox="1"/>
          <p:nvPr/>
        </p:nvSpPr>
        <p:spPr>
          <a:xfrm>
            <a:off x="983550" y="1618375"/>
            <a:ext cx="101574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Dallas, G. (2015, January 27). Principal Component Analysis 4 Dummies: Eigenvectors, Eigenvalues and Dimension Reduction. Retrieved January 30, 2017, from https://georgemdallas.wordpress.com/2013/10/30/principal-component-analysis-4-dummies-eigenvectors-eigenvalues-and-dimension-reduction/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James, G., Witten, D., Hastie, T., &amp; Tibshirani, R. (2013). </a:t>
            </a:r>
            <a:r>
              <a:rPr i="1" lang="en-US" sz="180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An introduction to statistical learning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(Vol. 6). New York: springer.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Joshua Starmer. “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StatQuest: Principle Component Analysis (PCA) clearly explained.” Online video clip. Youtube. Youtube, 18 Aug 2015. Web. 30 Jan 2016.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Zumel, N. (2016, May 23). Principal Components Regression, Pt.1: The Standard Method. Retrieved January 30, 2017, from http://www.win-vector.com/blog/2016/05/pcr_part1_xonly/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0" y="6000750"/>
            <a:ext cx="12192000" cy="85725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Shape 106"/>
          <p:cNvCxnSpPr/>
          <p:nvPr/>
        </p:nvCxnSpPr>
        <p:spPr>
          <a:xfrm flipH="1" rot="10800000">
            <a:off x="895733" y="6248679"/>
            <a:ext cx="9167977" cy="2765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7" name="Shape 1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108" name="Shape 108"/>
          <p:cNvSpPr/>
          <p:nvPr/>
        </p:nvSpPr>
        <p:spPr>
          <a:xfrm>
            <a:off x="707575" y="6142935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09" name="Shape 109"/>
          <p:cNvSpPr/>
          <p:nvPr/>
        </p:nvSpPr>
        <p:spPr>
          <a:xfrm>
            <a:off x="6540755" y="6122817"/>
            <a:ext cx="2653796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10" name="Shape 110"/>
          <p:cNvSpPr/>
          <p:nvPr/>
        </p:nvSpPr>
        <p:spPr>
          <a:xfrm>
            <a:off x="9951740" y="6122817"/>
            <a:ext cx="1346000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111" name="Shape 111"/>
          <p:cNvSpPr/>
          <p:nvPr/>
        </p:nvSpPr>
        <p:spPr>
          <a:xfrm>
            <a:off x="807091" y="6158117"/>
            <a:ext cx="214603" cy="20527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190230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7466813" y="6158117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0023218" y="6146042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2016971" y="6146042"/>
            <a:ext cx="1655542" cy="75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116" name="Shape 116"/>
          <p:cNvSpPr/>
          <p:nvPr/>
        </p:nvSpPr>
        <p:spPr>
          <a:xfrm>
            <a:off x="2387077" y="6161223"/>
            <a:ext cx="214603" cy="20527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55" cy="719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>
            <a:off x="923925" y="1352550"/>
            <a:ext cx="100583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9" name="Shape 119"/>
          <p:cNvCxnSpPr/>
          <p:nvPr/>
        </p:nvCxnSpPr>
        <p:spPr>
          <a:xfrm>
            <a:off x="923925" y="1352550"/>
            <a:ext cx="246888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0" name="Shape 120"/>
          <p:cNvCxnSpPr/>
          <p:nvPr/>
        </p:nvCxnSpPr>
        <p:spPr>
          <a:xfrm flipH="1">
            <a:off x="5434637" y="1712156"/>
            <a:ext cx="28575" cy="3840479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1" name="Shape 121"/>
          <p:cNvSpPr/>
          <p:nvPr/>
        </p:nvSpPr>
        <p:spPr>
          <a:xfrm>
            <a:off x="5934073" y="1818323"/>
            <a:ext cx="652465" cy="585788"/>
          </a:xfrm>
          <a:prstGeom prst="flowChartConnector">
            <a:avLst/>
          </a:prstGeom>
          <a:solidFill>
            <a:srgbClr val="18B499"/>
          </a:solidFill>
          <a:ln cap="flat" cmpd="sng" w="1270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</a:p>
        </p:txBody>
      </p:sp>
      <p:sp>
        <p:nvSpPr>
          <p:cNvPr id="122" name="Shape 122"/>
          <p:cNvSpPr/>
          <p:nvPr/>
        </p:nvSpPr>
        <p:spPr>
          <a:xfrm>
            <a:off x="5934073" y="3077135"/>
            <a:ext cx="652465" cy="585788"/>
          </a:xfrm>
          <a:prstGeom prst="flowChartConnector">
            <a:avLst/>
          </a:prstGeom>
          <a:solidFill>
            <a:srgbClr val="18B499"/>
          </a:solidFill>
          <a:ln cap="flat" cmpd="sng" w="1270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</a:p>
        </p:txBody>
      </p:sp>
      <p:sp>
        <p:nvSpPr>
          <p:cNvPr id="123" name="Shape 123"/>
          <p:cNvSpPr/>
          <p:nvPr/>
        </p:nvSpPr>
        <p:spPr>
          <a:xfrm>
            <a:off x="5934073" y="4335948"/>
            <a:ext cx="652465" cy="585788"/>
          </a:xfrm>
          <a:prstGeom prst="flowChartConnector">
            <a:avLst/>
          </a:prstGeom>
          <a:solidFill>
            <a:srgbClr val="18B499"/>
          </a:solidFill>
          <a:ln cap="flat" cmpd="sng" w="1270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6772274" y="1799273"/>
            <a:ext cx="4086224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8B499"/>
                </a:solidFill>
                <a:latin typeface="Calibri"/>
                <a:ea typeface="Calibri"/>
                <a:cs typeface="Calibri"/>
                <a:sym typeface="Calibri"/>
              </a:rPr>
              <a:t>RECAP WHERE WE CAME FROM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the concepts that we have covered so that we can understand how PCA is relevant.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6772274" y="3089592"/>
            <a:ext cx="4086224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8B499"/>
                </a:solidFill>
                <a:latin typeface="Calibri"/>
                <a:ea typeface="Calibri"/>
                <a:cs typeface="Calibri"/>
                <a:sym typeface="Calibri"/>
              </a:rPr>
              <a:t>LEARN THE THEORY BEHIND PCA/PCR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how the concepts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accuracy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interpretability.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6772274" y="4318953"/>
            <a:ext cx="4086224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8B499"/>
                </a:solidFill>
                <a:latin typeface="Calibri"/>
                <a:ea typeface="Calibri"/>
                <a:cs typeface="Calibri"/>
                <a:sym typeface="Calibri"/>
              </a:rPr>
              <a:t>PRACTICE A PROBLEM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 lab to make us more familiar on how to use PCR.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895733" y="2944118"/>
            <a:ext cx="364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we will </a:t>
            </a:r>
            <a:r>
              <a:rPr b="1" lang="en-US" sz="2400">
                <a:solidFill>
                  <a:srgbClr val="18B499"/>
                </a:solidFill>
                <a:latin typeface="Calibri"/>
                <a:ea typeface="Calibri"/>
                <a:cs typeface="Calibri"/>
                <a:sym typeface="Calibri"/>
              </a:rPr>
              <a:t>accomplish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this presentation:</a:t>
            </a:r>
          </a:p>
        </p:txBody>
      </p:sp>
      <p:sp>
        <p:nvSpPr>
          <p:cNvPr id="128" name="Shape 128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10602"/>
          <a:stretch/>
        </p:blipFill>
        <p:spPr>
          <a:xfrm>
            <a:off x="304800" y="493424"/>
            <a:ext cx="10830000" cy="544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5700" y="61911"/>
            <a:ext cx="799855" cy="7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Shape 13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7" name="Shape 137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38" name="Shape 13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39" name="Shape 13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140" name="Shape 14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145" name="Shape 14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03750" y="189575"/>
            <a:ext cx="4420800" cy="47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hape 153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4" name="Shape 154"/>
          <p:cNvSpPr txBox="1"/>
          <p:nvPr>
            <p:ph type="title"/>
          </p:nvPr>
        </p:nvSpPr>
        <p:spPr>
          <a:xfrm>
            <a:off x="774700" y="150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RECAP OF CHAPTER 6</a:t>
            </a:r>
          </a:p>
        </p:txBody>
      </p:sp>
      <p:sp>
        <p:nvSpPr>
          <p:cNvPr id="155" name="Shape 155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57" name="Shape 157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158" name="Shape 158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163" name="Shape 163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6" name="Shape 166"/>
          <p:cNvCxnSpPr/>
          <p:nvPr/>
        </p:nvCxnSpPr>
        <p:spPr>
          <a:xfrm>
            <a:off x="923925" y="1352550"/>
            <a:ext cx="37491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7" name="Shape 167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725" y="1788825"/>
            <a:ext cx="99536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21580"/>
          <a:stretch/>
        </p:blipFill>
        <p:spPr>
          <a:xfrm>
            <a:off x="51275" y="1214274"/>
            <a:ext cx="10781676" cy="47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6" name="Shape 176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78" name="Shape 178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179" name="Shape 179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184" name="Shape 184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SQUARES APPROACH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Shape 187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8" name="Shape 188"/>
          <p:cNvCxnSpPr/>
          <p:nvPr/>
        </p:nvCxnSpPr>
        <p:spPr>
          <a:xfrm flipH="1" rot="10800000">
            <a:off x="923925" y="1351050"/>
            <a:ext cx="8067000" cy="150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9" name="Shape 189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23141"/>
          <a:stretch/>
        </p:blipFill>
        <p:spPr>
          <a:xfrm>
            <a:off x="415175" y="1767024"/>
            <a:ext cx="10885024" cy="45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Shape 196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7" name="Shape 197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99" name="Shape 199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200" name="Shape 200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205" name="Shape 205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OF FIT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923925" y="1352550"/>
            <a:ext cx="2469000" cy="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0" name="Shape 210"/>
          <p:cNvSpPr/>
          <p:nvPr/>
        </p:nvSpPr>
        <p:spPr>
          <a:xfrm>
            <a:off x="747125" y="4371275"/>
            <a:ext cx="4540200" cy="16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0" y="6000750"/>
            <a:ext cx="12192000" cy="857400"/>
          </a:xfrm>
          <a:prstGeom prst="rect">
            <a:avLst/>
          </a:prstGeom>
          <a:solidFill>
            <a:srgbClr val="18B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Shape 217"/>
          <p:cNvCxnSpPr/>
          <p:nvPr/>
        </p:nvCxnSpPr>
        <p:spPr>
          <a:xfrm flipH="1" rot="10800000">
            <a:off x="895733" y="6248735"/>
            <a:ext cx="9168000" cy="27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8" name="Shape 218"/>
          <p:cNvSpPr/>
          <p:nvPr/>
        </p:nvSpPr>
        <p:spPr>
          <a:xfrm>
            <a:off x="707575" y="6142935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6540755" y="6122817"/>
            <a:ext cx="2653799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220" name="Shape 220"/>
          <p:cNvSpPr/>
          <p:nvPr/>
        </p:nvSpPr>
        <p:spPr>
          <a:xfrm>
            <a:off x="9951740" y="6122817"/>
            <a:ext cx="134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807091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190230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7466813" y="6158117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0023218" y="6146042"/>
            <a:ext cx="214500" cy="20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016971" y="6146042"/>
            <a:ext cx="165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</a:p>
        </p:txBody>
      </p:sp>
      <p:sp>
        <p:nvSpPr>
          <p:cNvPr id="226" name="Shape 226"/>
          <p:cNvSpPr/>
          <p:nvPr/>
        </p:nvSpPr>
        <p:spPr>
          <a:xfrm>
            <a:off x="2387077" y="6161223"/>
            <a:ext cx="214500" cy="20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807100" y="1383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18B499"/>
              </a:buClr>
              <a:buSzPct val="25000"/>
              <a:buFont typeface="Times New Roman"/>
              <a:buNone/>
            </a:pPr>
            <a:r>
              <a:rPr b="1" lang="en-US" sz="4000">
                <a:solidFill>
                  <a:srgbClr val="18B4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EIGENVECTOR &amp; EIGENVALUES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5700" y="61911"/>
            <a:ext cx="799800" cy="7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923925" y="1352550"/>
            <a:ext cx="100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923925" y="1351050"/>
            <a:ext cx="8067000" cy="1500"/>
          </a:xfrm>
          <a:prstGeom prst="straightConnector1">
            <a:avLst/>
          </a:prstGeom>
          <a:noFill/>
          <a:ln cap="flat" cmpd="sng" w="19050">
            <a:solidFill>
              <a:srgbClr val="18B49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1" name="Shape 231"/>
          <p:cNvSpPr/>
          <p:nvPr/>
        </p:nvSpPr>
        <p:spPr>
          <a:xfrm>
            <a:off x="4250096" y="6138096"/>
            <a:ext cx="189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Explaining PCA/PCR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75" y="1464000"/>
            <a:ext cx="10236029" cy="42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